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5" r:id="rId1"/>
    <p:sldMasterId id="2147483753" r:id="rId2"/>
    <p:sldMasterId id="2147483648" r:id="rId3"/>
    <p:sldMasterId id="2147483685" r:id="rId4"/>
    <p:sldMasterId id="2147483726" r:id="rId5"/>
  </p:sldMasterIdLst>
  <p:notesMasterIdLst>
    <p:notesMasterId r:id="rId14"/>
  </p:notesMasterIdLst>
  <p:handoutMasterIdLst>
    <p:handoutMasterId r:id="rId15"/>
  </p:handoutMasterIdLst>
  <p:sldIdLst>
    <p:sldId id="317" r:id="rId6"/>
    <p:sldId id="318" r:id="rId7"/>
    <p:sldId id="319" r:id="rId8"/>
    <p:sldId id="320" r:id="rId9"/>
    <p:sldId id="321" r:id="rId10"/>
    <p:sldId id="405" r:id="rId11"/>
    <p:sldId id="407" r:id="rId12"/>
    <p:sldId id="406" r:id="rId13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8919F"/>
    <a:srgbClr val="4B3E31"/>
    <a:srgbClr val="141432"/>
    <a:srgbClr val="96B4EB"/>
    <a:srgbClr val="96B4DC"/>
    <a:srgbClr val="C16B82"/>
    <a:srgbClr val="97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587"/>
  </p:normalViewPr>
  <p:slideViewPr>
    <p:cSldViewPr snapToGrid="0" snapToObjects="1" showGuides="1">
      <p:cViewPr varScale="1">
        <p:scale>
          <a:sx n="120" d="100"/>
          <a:sy n="120" d="100"/>
        </p:scale>
        <p:origin x="120" y="198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972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05-05-2020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05-05-2020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3869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81780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4986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4048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05-05-2020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6242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05-05-2020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43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178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854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1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11415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010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61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05-05-2020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8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463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05-05-2020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398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64023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762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686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24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2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43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36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35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8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8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83937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7" name="Billede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05-05-2020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05-05-2020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SEGES Logo hvid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5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- SEGES Logo grø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Picture 49" descr="LF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1D99172C-8611-415F-946D-D7C7EEB79A1A}"/>
              </a:ext>
            </a:extLst>
          </p:cNvPr>
          <p:cNvSpPr/>
          <p:nvPr userDrawn="1"/>
        </p:nvSpPr>
        <p:spPr>
          <a:xfrm>
            <a:off x="0" y="5706000"/>
            <a:ext cx="219770" cy="11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91C27C8-A6C6-45EF-AA45-F446350180C5}"/>
              </a:ext>
            </a:extLst>
          </p:cNvPr>
          <p:cNvSpPr/>
          <p:nvPr userDrawn="1"/>
        </p:nvSpPr>
        <p:spPr>
          <a:xfrm>
            <a:off x="0" y="0"/>
            <a:ext cx="219770" cy="5705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32" name="Billede 31">
            <a:extLst>
              <a:ext uri="{FF2B5EF4-FFF2-40B4-BE49-F238E27FC236}">
                <a16:creationId xmlns:a16="http://schemas.microsoft.com/office/drawing/2014/main" id="{3A6C4A4E-4CDF-4DD2-9830-A7D50BEE9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05-05-2020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05-05-2020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05-05-2020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9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24" r:id="rId4"/>
    <p:sldLayoutId id="2147483719" r:id="rId5"/>
    <p:sldLayoutId id="2147483725" r:id="rId6"/>
    <p:sldLayoutId id="214748375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1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05-05-2020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1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05-05-2020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723" r:id="rId4"/>
    <p:sldLayoutId id="2147483718" r:id="rId5"/>
    <p:sldLayoutId id="2147483722" r:id="rId6"/>
    <p:sldLayoutId id="2147483749" r:id="rId7"/>
    <p:sldLayoutId id="2147483659" r:id="rId8"/>
    <p:sldLayoutId id="2147483667" r:id="rId9"/>
    <p:sldLayoutId id="2147483663" r:id="rId10"/>
    <p:sldLayoutId id="2147483673" r:id="rId11"/>
    <p:sldLayoutId id="2147483654" r:id="rId12"/>
    <p:sldLayoutId id="2147483674" r:id="rId13"/>
    <p:sldLayoutId id="2147483720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05-05-2020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05-05-2020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48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1" r:id="rId18"/>
    <p:sldLayoutId id="2147483752" r:id="rId19"/>
    <p:sldLayoutId id="21474837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1777174-39FB-4DAC-875C-567595B298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786C80-C2B9-40CA-A168-E68FF6750B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388D089-35D8-488D-928C-1CCBE9BFED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2577374-9E92-4121-B552-5F9B533311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8C07A7-15DD-4448-BA08-6FAEC2BF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549491"/>
            <a:ext cx="7394441" cy="1408334"/>
          </a:xfrm>
        </p:spPr>
        <p:txBody>
          <a:bodyPr/>
          <a:lstStyle/>
          <a:p>
            <a:r>
              <a:rPr lang="da-DK" dirty="0"/>
              <a:t>Webinar – aktuelt gødskning grovfoder 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08C0A23-10AF-4FCE-8969-19BEB7660C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1F3FA5-4766-4335-92C7-C9BF84AC43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4F68497-2961-4975-9962-4D41A1DC63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04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B17FD-006D-49B6-8339-0D49089E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Majs - </a:t>
            </a:r>
            <a:r>
              <a:rPr lang="da-DK" dirty="0" err="1"/>
              <a:t>såbedstilberedning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BB0661-A89B-4789-BE14-5E7FED40361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399"/>
            <a:ext cx="9385731" cy="3296921"/>
          </a:xfrm>
        </p:spPr>
        <p:txBody>
          <a:bodyPr/>
          <a:lstStyle/>
          <a:p>
            <a:r>
              <a:rPr lang="da-DK" dirty="0"/>
              <a:t>Marker med spor og </a:t>
            </a:r>
            <a:r>
              <a:rPr lang="da-DK" dirty="0" err="1"/>
              <a:t>trafikskader</a:t>
            </a:r>
            <a:r>
              <a:rPr lang="da-DK" dirty="0"/>
              <a:t> skal jævnes og løsnes</a:t>
            </a:r>
          </a:p>
          <a:p>
            <a:pPr lvl="1"/>
            <a:r>
              <a:rPr lang="da-DK" dirty="0"/>
              <a:t>Dybdeharvning, pløjning eller grubning i værste tilfælde</a:t>
            </a:r>
          </a:p>
          <a:p>
            <a:pPr lvl="1"/>
            <a:r>
              <a:rPr lang="da-DK" dirty="0"/>
              <a:t>Husk at dybdeharvning og grubning skal ske i tør og bekvem jord</a:t>
            </a:r>
          </a:p>
          <a:p>
            <a:r>
              <a:rPr lang="da-DK" dirty="0"/>
              <a:t>På </a:t>
            </a:r>
            <a:r>
              <a:rPr lang="da-DK" dirty="0" err="1"/>
              <a:t>grovsandet</a:t>
            </a:r>
            <a:r>
              <a:rPr lang="da-DK" dirty="0"/>
              <a:t> jord nedvisnes kraftige efterafgrøde og græsmarker 1. marts</a:t>
            </a:r>
          </a:p>
          <a:p>
            <a:r>
              <a:rPr lang="da-DK" dirty="0"/>
              <a:t>Jorden pakkes straks efter pløjning/dybdeharvning, så jorden ikke tørrer ud </a:t>
            </a:r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D898977-CAB3-4984-A26C-7D7650C72B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66CDBE-B5B3-486F-B2A9-50B8C4F81B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49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1FC2D-3B70-4C49-97BB-5220350B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Majs - gylle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101C34-AFFC-4C80-A564-BD8E298EFDE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Udbringes så tæt på majssåning som praktisk muligt</a:t>
            </a:r>
          </a:p>
          <a:p>
            <a:r>
              <a:rPr lang="da-DK" dirty="0"/>
              <a:t>På </a:t>
            </a:r>
            <a:r>
              <a:rPr lang="da-DK" dirty="0" err="1"/>
              <a:t>grovsandet</a:t>
            </a:r>
            <a:r>
              <a:rPr lang="da-DK" dirty="0"/>
              <a:t> jord tilsættes en </a:t>
            </a:r>
            <a:r>
              <a:rPr lang="da-DK" dirty="0" err="1"/>
              <a:t>nitrifikationshæmmer</a:t>
            </a:r>
            <a:r>
              <a:rPr lang="da-DK" dirty="0"/>
              <a:t> til gylle</a:t>
            </a:r>
          </a:p>
          <a:p>
            <a:r>
              <a:rPr lang="da-DK" dirty="0"/>
              <a:t>På bedrifter med plads til fosfor i startgødning – nedfældes gylle traditionelt</a:t>
            </a:r>
          </a:p>
          <a:p>
            <a:r>
              <a:rPr lang="da-DK" dirty="0"/>
              <a:t>På bedrifter med plads til mindre end 8 kg fosfor pr. ha i startgødning</a:t>
            </a:r>
          </a:p>
          <a:p>
            <a:pPr lvl="1"/>
            <a:r>
              <a:rPr lang="da-DK" dirty="0"/>
              <a:t>Gylle placeres så vidt muligt</a:t>
            </a:r>
          </a:p>
          <a:p>
            <a:pPr lvl="1"/>
            <a:r>
              <a:rPr lang="da-DK" dirty="0"/>
              <a:t>Fosfor til rådighed placeres i NP-gødning 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25B496-15ED-4395-91D8-15C6DB282D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3BA38A0-F3B7-4877-8DAF-A0EAA766F9C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15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26131-4C72-4C55-8DA3-0702CD62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Majs – placering af gylle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1E6351-F2A6-4368-951E-6DB4231F753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Placeres i pløjet eller dybdeharvet og pakket jord</a:t>
            </a:r>
          </a:p>
          <a:p>
            <a:r>
              <a:rPr lang="da-DK" dirty="0"/>
              <a:t>Placeres få dage før majssåning</a:t>
            </a:r>
          </a:p>
          <a:p>
            <a:r>
              <a:rPr lang="da-DK" dirty="0"/>
              <a:t>Al gylle placeres</a:t>
            </a:r>
          </a:p>
          <a:p>
            <a:r>
              <a:rPr lang="da-DK" dirty="0"/>
              <a:t>Overkant gylle skal ligge 4-5 cm under frøet</a:t>
            </a:r>
          </a:p>
          <a:p>
            <a:r>
              <a:rPr lang="da-DK" dirty="0"/>
              <a:t>Der tilsættes en </a:t>
            </a:r>
            <a:r>
              <a:rPr lang="da-DK" dirty="0" err="1"/>
              <a:t>nitrifikationsinhibitor</a:t>
            </a:r>
            <a:endParaRPr lang="da-DK" dirty="0"/>
          </a:p>
          <a:p>
            <a:r>
              <a:rPr lang="da-DK" dirty="0"/>
              <a:t>Gyllevogn – dog </a:t>
            </a:r>
            <a:r>
              <a:rPr lang="da-DK" dirty="0" err="1"/>
              <a:t>walk</a:t>
            </a:r>
            <a:r>
              <a:rPr lang="da-DK" dirty="0"/>
              <a:t> - dæktryk maks. 1,5 bar og helst omkring 1,0 bar</a:t>
            </a:r>
          </a:p>
          <a:p>
            <a:r>
              <a:rPr lang="da-DK" dirty="0"/>
              <a:t>Ved såning køres mellem rækkerne 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A9B0188-9F4D-4A1F-9984-E7523789A0C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BC46491-8011-44BD-945B-05CDC415B69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33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70BAD-87E0-425E-A41A-C11CEC8C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Majs - startgødning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2F7DC6-E122-41C7-8211-40E3BA9CF3E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399"/>
            <a:ext cx="9385731" cy="3635249"/>
          </a:xfrm>
        </p:spPr>
        <p:txBody>
          <a:bodyPr/>
          <a:lstStyle/>
          <a:p>
            <a:r>
              <a:rPr lang="da-DK" dirty="0"/>
              <a:t>10-15 kg fosfor pr. ha (hvis der er plads under fosforloftet)</a:t>
            </a:r>
          </a:p>
          <a:p>
            <a:r>
              <a:rPr lang="da-DK" dirty="0"/>
              <a:t>Startgødninger med kvælstoffet på ammoniumform er bedst</a:t>
            </a:r>
          </a:p>
          <a:p>
            <a:r>
              <a:rPr lang="da-DK" dirty="0"/>
              <a:t>Skal indeholde mindst samme mængde kvælstof som fosfor</a:t>
            </a:r>
          </a:p>
          <a:p>
            <a:r>
              <a:rPr lang="da-DK" dirty="0"/>
              <a:t>Kvælstof alene har minimal startgødningseffekt</a:t>
            </a:r>
          </a:p>
          <a:p>
            <a:r>
              <a:rPr lang="da-DK" dirty="0" err="1"/>
              <a:t>Samgranuleret</a:t>
            </a:r>
            <a:r>
              <a:rPr lang="da-DK" dirty="0"/>
              <a:t> gødning anvendes ved placering af en lille mængde fosfor</a:t>
            </a:r>
          </a:p>
          <a:p>
            <a:r>
              <a:rPr lang="da-DK" dirty="0"/>
              <a:t>Flydende gødning er på højde med fast gødning</a:t>
            </a:r>
          </a:p>
          <a:p>
            <a:r>
              <a:rPr lang="da-DK" dirty="0"/>
              <a:t>Trad. NP-gødning placeres 5 cm under og 5 cm ved siden af frøene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5BCFD3E-938B-4E33-B449-30517EF55F8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94A70A7-CE94-492B-9701-C7220B1F76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95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61EE8-1080-44BF-B98B-BB510D9D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Graduér kvælstof til kløvergræs i f.h.t. kløverandel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67E269-AEA9-407C-97F1-6C26DD3607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282148"/>
            <a:ext cx="8056130" cy="5297555"/>
          </a:xfrm>
        </p:spPr>
        <p:txBody>
          <a:bodyPr/>
          <a:lstStyle/>
          <a:p>
            <a:r>
              <a:rPr lang="da-DK" dirty="0"/>
              <a:t>Der er forskellige værktøjer til vurdering af kløverandelen</a:t>
            </a:r>
          </a:p>
          <a:p>
            <a:pPr lvl="1"/>
            <a:r>
              <a:rPr lang="da-DK" dirty="0"/>
              <a:t>Billedark</a:t>
            </a:r>
          </a:p>
          <a:p>
            <a:pPr lvl="1"/>
            <a:r>
              <a:rPr lang="da-DK" dirty="0"/>
              <a:t>App til android</a:t>
            </a:r>
          </a:p>
          <a:p>
            <a:pPr lvl="1"/>
            <a:r>
              <a:rPr lang="da-DK" dirty="0"/>
              <a:t>App til drone</a:t>
            </a:r>
          </a:p>
          <a:p>
            <a:pPr lvl="1"/>
            <a:r>
              <a:rPr lang="da-DK" dirty="0"/>
              <a:t>Kamera til skårlægger</a:t>
            </a:r>
          </a:p>
          <a:p>
            <a:r>
              <a:rPr lang="da-DK" dirty="0"/>
              <a:t>Gruppér dine marker i f. eks. 2-3 grupper med lav, normal og høj kløverandel og omfordel handelsgødningen herimellem;</a:t>
            </a:r>
          </a:p>
          <a:p>
            <a:pPr lvl="1"/>
            <a:r>
              <a:rPr lang="da-DK" dirty="0"/>
              <a:t>Lav (&lt;15 %): 	Gødes med den tilgængelige mængde handelsgødning</a:t>
            </a:r>
          </a:p>
          <a:p>
            <a:pPr lvl="1"/>
            <a:r>
              <a:rPr lang="da-DK" dirty="0"/>
              <a:t>Normal (15-30 %): 	Gødes som kvælstofnormen</a:t>
            </a:r>
          </a:p>
          <a:p>
            <a:pPr lvl="1"/>
            <a:r>
              <a:rPr lang="da-DK" dirty="0"/>
              <a:t>Høj (&gt;30 %): 	Kun gylle til at dække P &amp; K behov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DD8A63D-F1DB-48EC-9E2B-E2D5E7EDC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55804">
            <a:off x="9630845" y="439489"/>
            <a:ext cx="1238270" cy="136645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C1D9A7E-CB13-4FAA-B84B-DEAD34DE57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9177">
            <a:off x="8941842" y="2063076"/>
            <a:ext cx="3085079" cy="9646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19F9C8D-6E04-4606-8496-568460856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4172">
            <a:off x="8807886" y="3476060"/>
            <a:ext cx="3188272" cy="10043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6" name="Picture 2" descr="http://www.agrointelli.com/images/img_3776.jpg?crc=67338344">
            <a:extLst>
              <a:ext uri="{FF2B5EF4-FFF2-40B4-BE49-F238E27FC236}">
                <a16:creationId xmlns:a16="http://schemas.microsoft.com/office/drawing/2014/main" id="{F97AAC7A-6C49-45A4-B37C-D9E3EE53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964" y="5275118"/>
            <a:ext cx="2818010" cy="1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60DF7-4242-478C-BE1D-C84BED2D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Fokus på tilstrækkelig forsyning af kalium og svovl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8908A1-72E7-4AAF-B59D-6C4DC084EC7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Ekstraordinær megen nedbør har udvasket kalium og svovl</a:t>
            </a:r>
          </a:p>
          <a:p>
            <a:endParaRPr lang="da-DK" dirty="0"/>
          </a:p>
          <a:p>
            <a:pPr lvl="1"/>
            <a:r>
              <a:rPr lang="da-DK" dirty="0"/>
              <a:t>100 kg kalium pr. ha til 1. slæt </a:t>
            </a:r>
          </a:p>
          <a:p>
            <a:pPr lvl="1"/>
            <a:r>
              <a:rPr lang="da-DK" dirty="0"/>
              <a:t>15 kg svovl pr. ha til 1. slæt (kan dækkes ved 25 ton gylle med mindst 1 l svovlsyre pr. ton)</a:t>
            </a:r>
          </a:p>
        </p:txBody>
      </p:sp>
    </p:spTree>
    <p:extLst>
      <p:ext uri="{BB962C8B-B14F-4D97-AF65-F5344CB8AC3E}">
        <p14:creationId xmlns:p14="http://schemas.microsoft.com/office/powerpoint/2010/main" val="135445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6EB5D-C7E6-4772-8657-6393255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Håndtering af marker med sidste slæt stående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8C1761-2E23-48E2-941D-EE397707D6D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Ved maksimalt 1500 kg tørstof pr. ha uden betydeligt vissent græs</a:t>
            </a:r>
          </a:p>
          <a:p>
            <a:pPr lvl="1"/>
            <a:r>
              <a:rPr lang="da-DK" dirty="0"/>
              <a:t>Sørg for at gyllen udbringes med slæbesko eller nedfælder, så afgrøden ikke forurenes</a:t>
            </a:r>
          </a:p>
          <a:p>
            <a:pPr lvl="1"/>
            <a:r>
              <a:rPr lang="da-DK" dirty="0"/>
              <a:t>Fordøjeligheden af det overvintrende græs er som regel ret høj, da en lav temperatur medfører højere fordøjelighed</a:t>
            </a:r>
          </a:p>
          <a:p>
            <a:pPr lvl="1"/>
            <a:r>
              <a:rPr lang="da-DK" dirty="0"/>
              <a:t>Væksten frem til 1. slæt er ofte større i marker med større biomasse i efteråret, så 1. slæt skal tages lidt tidligere på marker med overvintrende slæt.</a:t>
            </a:r>
          </a:p>
          <a:p>
            <a:r>
              <a:rPr lang="da-DK" dirty="0"/>
              <a:t>Ved større afgrødemængde</a:t>
            </a:r>
          </a:p>
          <a:p>
            <a:pPr lvl="1"/>
            <a:r>
              <a:rPr lang="da-DK" dirty="0"/>
              <a:t>Afgrøden afhøstes </a:t>
            </a:r>
            <a:r>
              <a:rPr lang="da-DK"/>
              <a:t>og fjernes ved </a:t>
            </a:r>
            <a:r>
              <a:rPr lang="da-DK" dirty="0"/>
              <a:t>begyndende vækst og gode kørselsforhold uden udsigt til nattefrost.</a:t>
            </a:r>
          </a:p>
        </p:txBody>
      </p:sp>
    </p:spTree>
    <p:extLst>
      <p:ext uri="{BB962C8B-B14F-4D97-AF65-F5344CB8AC3E}">
        <p14:creationId xmlns:p14="http://schemas.microsoft.com/office/powerpoint/2010/main" val="3216578028"/>
      </p:ext>
    </p:extLst>
  </p:cSld>
  <p:clrMapOvr>
    <a:masterClrMapping/>
  </p:clrMapOvr>
</p:sld>
</file>

<file path=ppt/theme/theme1.xml><?xml version="1.0" encoding="utf-8"?>
<a:theme xmlns:a="http://schemas.openxmlformats.org/drawingml/2006/main" name="LF PPT - Noget af det bedste i verden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8238065-BBDA-4254-B6B8-6184174FADB0}"/>
    </a:ext>
  </a:extLst>
</a:theme>
</file>

<file path=ppt/theme/theme2.xml><?xml version="1.0" encoding="utf-8"?>
<a:theme xmlns:a="http://schemas.openxmlformats.org/drawingml/2006/main" name="LF PPT - Noget at leve af. Noget at leve for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7C7E8346-7CED-4EA0-9479-E33FAE3F09B6}"/>
    </a:ext>
  </a:extLst>
</a:theme>
</file>

<file path=ppt/theme/theme3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ABF8330-EABD-435A-AE91-C0F404BCE18C}"/>
    </a:ext>
  </a:extLst>
</a:theme>
</file>

<file path=ppt/theme/theme4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B4C1204-3765-469F-BA20-EA01D3E84BF1}"/>
    </a:ext>
  </a:extLst>
</a:theme>
</file>

<file path=ppt/theme/theme5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5B8A47E8-E1B5-436D-9AA0-B1FA5122A1D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TaksonomiTaxHTField0 xmlns="3f8883b8-a613-49b8-9e7a-815b7776ebd6">
      <Terms xmlns="http://schemas.microsoft.com/office/infopath/2007/PartnerControls"/>
    </TaksonomiTaxHTField0>
    <FinanceYear xmlns="3f8883b8-a613-49b8-9e7a-815b7776ebd6" xsi:nil="true"/>
    <Ansvarligafdeling xmlns="3f8883b8-a613-49b8-9e7a-815b7776ebd6">55</Ansvarligafdeling>
    <NetSkabelonValue xmlns="3f8883b8-a613-49b8-9e7a-815b7776ebd6" xsi:nil="true"/>
    <HitCount xmlns="3f8883b8-a613-49b8-9e7a-815b7776ebd6">0</HitCount>
    <WebInfoMultiSelect xmlns="3f8883b8-a613-49b8-9e7a-815b7776ebd6" xsi:nil="true"/>
    <GammelURL xmlns="3f8883b8-a613-49b8-9e7a-815b7776ebd6" xsi:nil="true"/>
    <PublishingRollupImage xmlns="http://schemas.microsoft.com/sharepoint/v3" xsi:nil="true"/>
    <Revisionsdato xmlns="5aa14257-579e-4a1f-bbbb-3c8dd7393476">2020-05-05T10:45:00+00:00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Rettighedsgruppe xmlns="3f8883b8-a613-49b8-9e7a-815b7776ebd6">1</Rettighedsgruppe>
    <Afsender xmlns="3f8883b8-a613-49b8-9e7a-815b7776ebd6">2</Afsender>
    <DynamicPublishingContent4 xmlns="http://schemas.microsoft.com/sharepoint/v3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IsHiddenFromRollup xmlns="3f8883b8-a613-49b8-9e7a-815b7776ebd6">0</IsHiddenFromRollup>
    <DynamicPublishingContent7 xmlns="http://schemas.microsoft.com/sharepoint/v3" xsi:nil="true"/>
    <DynamicPublishingContent6 xmlns="http://schemas.microsoft.com/sharepoint/v3" xsi:nil="true"/>
    <Bekraeftelsesdato xmlns="5aa14257-579e-4a1f-bbbb-3c8dd7393476">2020-05-05T10:45:00+00:00</Bekraeftelsesdato>
    <DynamicPublishingContent1 xmlns="http://schemas.microsoft.com/sharepoint/v3" xsi:nil="true"/>
    <Projekter xmlns="3f8883b8-a613-49b8-9e7a-815b7776ebd6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2020-05-05T10:46:45+00:00</ArticleStartDate>
    <Listekode xmlns="5aa14257-579e-4a1f-bbbb-3c8dd7393476" xsi:nil="true"/>
    <Arkiveringsdato xmlns="3f8883b8-a613-49b8-9e7a-815b7776ebd6">2099-12-31T23:00:00+00:00</Arkiveringsdato>
    <HideInRollups xmlns="3f8883b8-a613-49b8-9e7a-815b7776ebd6">false</HideInRollups>
    <DynamicPublishingContent0 xmlns="http://schemas.microsoft.com/sharepoint/v3" xsi:nil="true"/>
    <PermalinkID xmlns="3f8883b8-a613-49b8-9e7a-815b7776ebd6">c9dc3c69-870d-4dd7-bba2-568e36c3af12</PermalinkID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i:0e.t|dlbr idp|lcmam@prod.dli</DisplayName>
        <AccountId>14997</AccountId>
        <AccountType/>
      </UserInfo>
    </Forfattere>
    <DynamicPublishingContent3 xmlns="http://schemas.microsoft.com/sharepoint/v3" xsi:nil="true"/>
    <Sorteringsorden xmlns="5aa14257-579e-4a1f-bbbb-3c8dd7393476" xsi:nil="true"/>
    <EnclosureFor xmlns="3f8883b8-a613-49b8-9e7a-815b7776ebd6">
      <Url xsi:nil="true"/>
      <Description xsi:nil="true"/>
    </EnclosureFor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Ingen_x0020_besked_x0020_ved_x0020_arkivering xmlns="3f8883b8-a613-49b8-9e7a-815b7776ebd6">false</Ingen_x0020_besked_x0020_ved_x0020_arkivering>
    <Bevillingsgivere xmlns="3f8883b8-a613-49b8-9e7a-815b7776ebd6" xsi:nil="true"/>
    <WebInfoLawCodes xmlns="3f8883b8-a613-49b8-9e7a-815b7776ebd6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rojectID xmlns="3f8883b8-a613-49b8-9e7a-815b7776ebd6">X1184X</ProjectID>
    <PublishingStartDate xmlns="http://schemas.microsoft.com/sharepoint/v3" xsi:nil="true"/>
    <WebInfoSubjects xmlns="3f8883b8-a613-49b8-9e7a-815b7776ebd6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Afrapportering xmlns="3f8883b8-a613-49b8-9e7a-815b7776ebd6">1184;#Økonomisk optimal og bæredygtig dyrkning af majs</Afrapportering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Webinar med strategi for gødskning af majs med startgødning og placering af gylle.</Comments>
    <Nummer xmlns="5aa14257-579e-4a1f-bbbb-3c8dd7393476" xsi:nil="true"/>
    <_dlc_DocId xmlns="303eeafb-7dff-46db-9396-e9c651f530ea">LBINFO-1714791964-24818</_dlc_DocId>
    <_dlc_DocIdUrl xmlns="303eeafb-7dff-46db-9396-e9c651f530ea">
      <Url>https://sp.landbrugsinfo.dk/Afrapportering/innovation/2020/_layouts/DocIdRedir.aspx?ID=LBINFO-1714791964-24818</Url>
      <Description>LBINFO-1714791964-24818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976AE73E70433C4E8A9B16B1DDE85DB5" ma:contentTypeVersion="97" ma:contentTypeDescription="Contenttype til binære filer der bliver publiceret på Landbrugsinfo" ma:contentTypeScope="" ma:versionID="96cf5f5e9a1cf7322bc1cc0f968b06dc">
  <xsd:schema xmlns:xsd="http://www.w3.org/2001/XMLSchema" xmlns:xs="http://www.w3.org/2001/XMLSchema" xmlns:p="http://schemas.microsoft.com/office/2006/metadata/properties" xmlns:ns1="http://schemas.microsoft.com/sharepoint/v3" xmlns:ns2="3f8883b8-a613-49b8-9e7a-815b7776ebd6" xmlns:ns3="5aa14257-579e-4a1f-bbbb-3c8dd7393476" xmlns:ns4="303eeafb-7dff-46db-9396-e9c651f530ea" targetNamespace="http://schemas.microsoft.com/office/2006/metadata/properties" ma:root="true" ma:fieldsID="3091f6b096424744684f86e0987a141e" ns1:_="" ns2:_="" ns3:_="" ns4:_="">
    <xsd:import namespace="http://schemas.microsoft.com/sharepoint/v3"/>
    <xsd:import namespace="3f8883b8-a613-49b8-9e7a-815b7776ebd6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883b8-a613-49b8-9e7a-815b7776ebd6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303eeafb-7dff-46db-9396-e9c651f530ea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303eeafb-7dff-46db-9396-e9c651f530ea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303AF7-FE0E-45EB-8C46-136733C69772}"/>
</file>

<file path=customXml/itemProps2.xml><?xml version="1.0" encoding="utf-8"?>
<ds:datastoreItem xmlns:ds="http://schemas.openxmlformats.org/officeDocument/2006/customXml" ds:itemID="{0765D983-5879-4EE2-BD6F-CE4BB63508D4}"/>
</file>

<file path=customXml/itemProps3.xml><?xml version="1.0" encoding="utf-8"?>
<ds:datastoreItem xmlns:ds="http://schemas.openxmlformats.org/officeDocument/2006/customXml" ds:itemID="{C5AAE9CB-BF72-4F94-BDD6-4AEA06911032}"/>
</file>

<file path=customXml/itemProps4.xml><?xml version="1.0" encoding="utf-8"?>
<ds:datastoreItem xmlns:ds="http://schemas.openxmlformats.org/officeDocument/2006/customXml" ds:itemID="{60CC9529-4871-4E82-B93E-D366F1D08484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477</Words>
  <Application>Microsoft Office PowerPoint</Application>
  <PresentationFormat>Brugerdefineret</PresentationFormat>
  <Paragraphs>52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LF PPT - Noget af det bedste i verden.</vt:lpstr>
      <vt:lpstr>LF PPT - Noget at leve af. Noget at leve for.</vt:lpstr>
      <vt:lpstr>LF PPT - Vækst i balance</vt:lpstr>
      <vt:lpstr>LF PPT - Illustrationer i bunden</vt:lpstr>
      <vt:lpstr>LF PPT - SEGES</vt:lpstr>
      <vt:lpstr>Webinar – aktuelt gødskning grovfoder </vt:lpstr>
      <vt:lpstr>Majs - såbedstilberedning</vt:lpstr>
      <vt:lpstr>Majs - gylle</vt:lpstr>
      <vt:lpstr>Majs – placering af gylle</vt:lpstr>
      <vt:lpstr>Majs - startgødning</vt:lpstr>
      <vt:lpstr>Graduér kvælstof til kløvergræs i f.h.t. kløverandel</vt:lpstr>
      <vt:lpstr>Fokus på tilstrækkelig forsyning af kalium og svovl</vt:lpstr>
      <vt:lpstr>Håndtering af marker med sidste slæt stående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for gødskning af grovfoder herunder majs</dc:title>
  <dc:subject/>
  <dc:creator/>
  <cp:keywords/>
  <dc:description/>
  <cp:lastModifiedBy/>
  <cp:revision>1</cp:revision>
  <dcterms:created xsi:type="dcterms:W3CDTF">2020-02-05T08:58:02Z</dcterms:created>
  <dcterms:modified xsi:type="dcterms:W3CDTF">2020-05-05T10:35:36Z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0x010100C568DB52D9D0A14D9B2FDCC96666E9F2007948130EC3DB064584E219954237AF3900242457EFB8B24247815D688C526CD44D00C26A9DBCB02B5C4DA1F017B836C045C00060750ADE2E6249BABB5C6118FC133DE800AF2E6DC7107240CAAE62CB7A7C0C310000976AE73E70433C4E8A9B16B1DDE85DB5</vt:lpwstr>
  </property>
  <property fmtid="{D5CDD505-2E9C-101B-9397-08002B2CF9AE}" pid="3" name="_dlc_DocIdItemGuid">
    <vt:lpwstr>9e8c48f7-0695-4c7c-8346-96f8df6f3ba5</vt:lpwstr>
  </property>
  <property fmtid="{D5CDD505-2E9C-101B-9397-08002B2CF9AE}" pid="4" name="Taksonomi">
    <vt:lpwstr/>
  </property>
</Properties>
</file>